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303" r:id="rId3"/>
    <p:sldId id="305" r:id="rId4"/>
    <p:sldId id="257" r:id="rId5"/>
    <p:sldId id="306" r:id="rId6"/>
    <p:sldId id="302" r:id="rId7"/>
    <p:sldId id="280" r:id="rId8"/>
    <p:sldId id="310" r:id="rId9"/>
    <p:sldId id="311" r:id="rId10"/>
    <p:sldId id="316" r:id="rId11"/>
    <p:sldId id="318" r:id="rId12"/>
    <p:sldId id="320" r:id="rId13"/>
    <p:sldId id="308" r:id="rId14"/>
    <p:sldId id="321" r:id="rId15"/>
    <p:sldId id="31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A3F1"/>
    <a:srgbClr val="FF8AD8"/>
    <a:srgbClr val="76D6FF"/>
    <a:srgbClr val="73FB79"/>
    <a:srgbClr val="FF7E79"/>
    <a:srgbClr val="FFD579"/>
    <a:srgbClr val="FFFD78"/>
    <a:srgbClr val="EFB2B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1F365-1910-4EF2-B621-5A51733FEE4D}" v="5" dt="2023-05-05T07:08:48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93"/>
    <p:restoredTop sz="94665"/>
  </p:normalViewPr>
  <p:slideViewPr>
    <p:cSldViewPr snapToGrid="0" snapToObjects="1">
      <p:cViewPr varScale="1">
        <p:scale>
          <a:sx n="32" d="100"/>
          <a:sy n="32" d="100"/>
        </p:scale>
        <p:origin x="10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i Haru" userId="82a3d6f80f39c002" providerId="LiveId" clId="{0101F365-1910-4EF2-B621-5A51733FEE4D}"/>
    <pc:docChg chg="delSld">
      <pc:chgData name="Akashi Haru" userId="82a3d6f80f39c002" providerId="LiveId" clId="{0101F365-1910-4EF2-B621-5A51733FEE4D}" dt="2023-05-05T07:09:11.220" v="4" actId="47"/>
      <pc:docMkLst>
        <pc:docMk/>
      </pc:docMkLst>
      <pc:sldChg chg="del">
        <pc:chgData name="Akashi Haru" userId="82a3d6f80f39c002" providerId="LiveId" clId="{0101F365-1910-4EF2-B621-5A51733FEE4D}" dt="2023-05-05T07:09:04.119" v="0" actId="47"/>
        <pc:sldMkLst>
          <pc:docMk/>
          <pc:sldMk cId="1321858625" sldId="282"/>
        </pc:sldMkLst>
      </pc:sldChg>
      <pc:sldChg chg="del">
        <pc:chgData name="Akashi Haru" userId="82a3d6f80f39c002" providerId="LiveId" clId="{0101F365-1910-4EF2-B621-5A51733FEE4D}" dt="2023-05-05T07:09:08.243" v="2" actId="47"/>
        <pc:sldMkLst>
          <pc:docMk/>
          <pc:sldMk cId="1394819196" sldId="309"/>
        </pc:sldMkLst>
      </pc:sldChg>
      <pc:sldChg chg="del">
        <pc:chgData name="Akashi Haru" userId="82a3d6f80f39c002" providerId="LiveId" clId="{0101F365-1910-4EF2-B621-5A51733FEE4D}" dt="2023-05-05T07:09:11.220" v="4" actId="47"/>
        <pc:sldMkLst>
          <pc:docMk/>
          <pc:sldMk cId="3240480669" sldId="312"/>
        </pc:sldMkLst>
      </pc:sldChg>
      <pc:sldChg chg="del">
        <pc:chgData name="Akashi Haru" userId="82a3d6f80f39c002" providerId="LiveId" clId="{0101F365-1910-4EF2-B621-5A51733FEE4D}" dt="2023-05-05T07:09:09.822" v="3" actId="47"/>
        <pc:sldMkLst>
          <pc:docMk/>
          <pc:sldMk cId="2284696800" sldId="313"/>
        </pc:sldMkLst>
      </pc:sldChg>
      <pc:sldChg chg="del">
        <pc:chgData name="Akashi Haru" userId="82a3d6f80f39c002" providerId="LiveId" clId="{0101F365-1910-4EF2-B621-5A51733FEE4D}" dt="2023-05-05T07:09:05.557" v="1" actId="47"/>
        <pc:sldMkLst>
          <pc:docMk/>
          <pc:sldMk cId="725030453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CCEDD-33FC-4549-9C4B-467136249D6C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E2D7-BB64-C448-A95E-8D991AFCF6AC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BF05-2DA0-D14E-9ECE-89530D973318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C8C2-D038-844A-8B24-C56803C82463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9A37F-2536-4D40-9CCB-0FA27E43E7DD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189D-0C33-B045-9762-E40F1CA718A9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8055-CE9A-E849-BE9B-210D4B2A3D64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390D-2BD4-2743-968D-93379B0CD40E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CA7-A335-2D42-ADA9-04CBF88F8E11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8ED5-0C99-EA49-A9DC-334A75DD6C35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312C-C5C5-7D4E-B667-B8852DD33B12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1947E-2D3C-064F-9D4D-99E15D45CD69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jpg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jpeg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福田研ゼミ</a:t>
            </a:r>
            <a:r>
              <a:rPr lang="ja-JP" altLang="en-US"/>
              <a:t>進捗報告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kumimoji="1" lang="en-US" altLang="ja-JP" dirty="0"/>
              <a:t>/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佐賀大学　理工学部　理工学科</a:t>
            </a:r>
            <a:endParaRPr kumimoji="1" lang="en-US" altLang="ja-JP" dirty="0"/>
          </a:p>
          <a:p>
            <a:r>
              <a:rPr lang="ja-JP" altLang="en-US"/>
              <a:t>情報部門　知能情報システムコース</a:t>
            </a:r>
            <a:endParaRPr lang="en-US" altLang="ja-JP" dirty="0"/>
          </a:p>
          <a:p>
            <a:r>
              <a:rPr lang="ja-JP" altLang="en-US"/>
              <a:t>指導教員：福田</a:t>
            </a:r>
            <a:r>
              <a:rPr lang="en-US" altLang="ja-JP" dirty="0"/>
              <a:t> </a:t>
            </a:r>
            <a:r>
              <a:rPr lang="ja-JP" altLang="en-US"/>
              <a:t>修</a:t>
            </a:r>
            <a:r>
              <a:rPr lang="en-US" altLang="ja-JP" dirty="0"/>
              <a:t> </a:t>
            </a:r>
            <a:r>
              <a:rPr lang="ja-JP" altLang="en-US"/>
              <a:t>教授</a:t>
            </a:r>
            <a:endParaRPr lang="en-US" altLang="ja-JP" dirty="0"/>
          </a:p>
          <a:p>
            <a:r>
              <a:rPr kumimoji="1" lang="en-US" altLang="ja-JP" dirty="0"/>
              <a:t>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78987A0-F719-1A43-BDE4-429551F6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BF1C00E-6896-014B-9347-99241D3F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 descr="屋内, コンピュータ, 机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A56F4FD-79E0-7E40-B4B8-DD168E93B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5738" y="3786862"/>
            <a:ext cx="2055981" cy="2934614"/>
          </a:xfrm>
          <a:prstGeom prst="rect">
            <a:avLst/>
          </a:prstGeom>
        </p:spPr>
      </p:pic>
      <p:pic>
        <p:nvPicPr>
          <p:cNvPr id="10" name="図 9" descr="屋内, コンピュータ, テーブル, 机 が含まれている画像&#10;&#10;自動的に生成された説明">
            <a:extLst>
              <a:ext uri="{FF2B5EF4-FFF2-40B4-BE49-F238E27FC236}">
                <a16:creationId xmlns:a16="http://schemas.microsoft.com/office/drawing/2014/main" id="{08C38FD5-5F00-B940-9D6E-269A6466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2281" y="4005991"/>
            <a:ext cx="2055981" cy="249635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671F75-5191-7B4B-8B20-B253F8E3D206}"/>
              </a:ext>
            </a:extLst>
          </p:cNvPr>
          <p:cNvSpPr txBox="1"/>
          <p:nvPr/>
        </p:nvSpPr>
        <p:spPr>
          <a:xfrm>
            <a:off x="1003439" y="1355096"/>
            <a:ext cx="902811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2800"/>
              <a:t>課題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AF3539D-3B3E-7140-AC67-025DEDDAC48A}"/>
              </a:ext>
            </a:extLst>
          </p:cNvPr>
          <p:cNvSpPr txBox="1"/>
          <p:nvPr/>
        </p:nvSpPr>
        <p:spPr>
          <a:xfrm>
            <a:off x="2334047" y="1355096"/>
            <a:ext cx="4475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・認識率が低い．</a:t>
            </a:r>
            <a:endParaRPr kumimoji="1" lang="en-US" altLang="ja-JP" sz="2400" dirty="0"/>
          </a:p>
          <a:p>
            <a:r>
              <a:rPr kumimoji="1" lang="ja-JP" altLang="en-US" sz="2400"/>
              <a:t>・素早く移動すると認識できない．</a:t>
            </a:r>
            <a:endParaRPr kumimoji="1" lang="en-US" altLang="ja-JP" sz="2400" dirty="0"/>
          </a:p>
          <a:p>
            <a:r>
              <a:rPr kumimoji="1" lang="ja-JP" altLang="en-US" sz="2400"/>
              <a:t>・位置情報が不精確．</a:t>
            </a:r>
            <a:endParaRPr kumimoji="1" lang="en-US" altLang="ja-JP" sz="2400" dirty="0"/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57B6409E-3090-164B-9DBC-C0265FFA972B}"/>
              </a:ext>
            </a:extLst>
          </p:cNvPr>
          <p:cNvSpPr/>
          <p:nvPr/>
        </p:nvSpPr>
        <p:spPr>
          <a:xfrm>
            <a:off x="4304804" y="2672100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BB9B23-012E-9A42-8C84-3A0986FEB39C}"/>
              </a:ext>
            </a:extLst>
          </p:cNvPr>
          <p:cNvSpPr/>
          <p:nvPr/>
        </p:nvSpPr>
        <p:spPr>
          <a:xfrm>
            <a:off x="2737202" y="3157376"/>
            <a:ext cx="3669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u="sng"/>
              <a:t>動線の詳細がわからない．</a:t>
            </a:r>
            <a:endParaRPr lang="ja-JP" altLang="en-US" sz="2400" u="sng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AB50E9-34E9-D645-BE7E-693C753236B0}"/>
              </a:ext>
            </a:extLst>
          </p:cNvPr>
          <p:cNvSpPr txBox="1"/>
          <p:nvPr/>
        </p:nvSpPr>
        <p:spPr>
          <a:xfrm>
            <a:off x="1469109" y="4984737"/>
            <a:ext cx="6205780" cy="6463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3600" u="sng">
                <a:solidFill>
                  <a:srgbClr val="FF0000"/>
                </a:solidFill>
              </a:rPr>
              <a:t>リアルタイム認識の精度が低い</a:t>
            </a:r>
            <a:endParaRPr kumimoji="1" lang="en-US" altLang="ja-JP" sz="3600" u="sng" dirty="0">
              <a:solidFill>
                <a:srgbClr val="FF0000"/>
              </a:solidFill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634E7084-9796-4149-920F-E2086145E51D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AWS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リアルタイム認識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9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AWS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リアルタイム認識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BF1C00E-6896-014B-9347-99241D3F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14" name="図 13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236E0C6C-A274-324A-A5BB-1EFEF820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0855" y="4721714"/>
            <a:ext cx="3060000" cy="1499879"/>
          </a:xfrm>
          <a:prstGeom prst="rect">
            <a:avLst/>
          </a:prstGeom>
        </p:spPr>
      </p:pic>
      <p:pic>
        <p:nvPicPr>
          <p:cNvPr id="16" name="図 15" descr="屋内, キッチン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B8D47A8-E876-4046-8ECE-52A7E182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45" y="4705423"/>
            <a:ext cx="3060000" cy="1532463"/>
          </a:xfrm>
          <a:prstGeom prst="rect">
            <a:avLst/>
          </a:prstGeom>
        </p:spPr>
      </p:pic>
      <p:pic>
        <p:nvPicPr>
          <p:cNvPr id="18" name="図 1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5A2CE5EB-8741-BB40-B9E1-15E93DDD3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0855" y="2679332"/>
            <a:ext cx="3060000" cy="1658536"/>
          </a:xfrm>
          <a:prstGeom prst="rect">
            <a:avLst/>
          </a:prstGeom>
        </p:spPr>
      </p:pic>
      <p:pic>
        <p:nvPicPr>
          <p:cNvPr id="22" name="図 21" descr="屋内, キッチン, 冷蔵庫, 小さい が含まれている画像&#10;&#10;自動的に生成された説明">
            <a:extLst>
              <a:ext uri="{FF2B5EF4-FFF2-40B4-BE49-F238E27FC236}">
                <a16:creationId xmlns:a16="http://schemas.microsoft.com/office/drawing/2014/main" id="{3FDB3477-2E83-424C-82E7-0EBEA4A99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45" y="2752830"/>
            <a:ext cx="3060000" cy="1532503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5394474-748E-FE43-B98A-6EC15B7F9251}"/>
              </a:ext>
            </a:extLst>
          </p:cNvPr>
          <p:cNvSpPr txBox="1"/>
          <p:nvPr/>
        </p:nvSpPr>
        <p:spPr>
          <a:xfrm>
            <a:off x="1160020" y="1531752"/>
            <a:ext cx="1261884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解決案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3AAAFD5-DF89-5943-8785-BB22A47F5119}"/>
              </a:ext>
            </a:extLst>
          </p:cNvPr>
          <p:cNvSpPr txBox="1"/>
          <p:nvPr/>
        </p:nvSpPr>
        <p:spPr>
          <a:xfrm>
            <a:off x="3411264" y="1562529"/>
            <a:ext cx="269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静止画撮影に変更</a:t>
            </a:r>
            <a:endParaRPr kumimoji="1" lang="en-US" altLang="ja-JP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下矢印 19">
            <a:extLst>
              <a:ext uri="{FF2B5EF4-FFF2-40B4-BE49-F238E27FC236}">
                <a16:creationId xmlns:a16="http://schemas.microsoft.com/office/drawing/2014/main" id="{C5F4F60D-76B8-5E45-A7D1-A89E00FB6E56}"/>
              </a:ext>
            </a:extLst>
          </p:cNvPr>
          <p:cNvSpPr/>
          <p:nvPr/>
        </p:nvSpPr>
        <p:spPr>
          <a:xfrm rot="16200000">
            <a:off x="4304804" y="3280888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下矢印 20">
            <a:extLst>
              <a:ext uri="{FF2B5EF4-FFF2-40B4-BE49-F238E27FC236}">
                <a16:creationId xmlns:a16="http://schemas.microsoft.com/office/drawing/2014/main" id="{46F22C3F-9D6A-BA4A-88D7-B1AFB67DDD18}"/>
              </a:ext>
            </a:extLst>
          </p:cNvPr>
          <p:cNvSpPr/>
          <p:nvPr/>
        </p:nvSpPr>
        <p:spPr>
          <a:xfrm rot="16200000">
            <a:off x="4304803" y="5236670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325E51C-0A04-A245-B292-40F85723FDA8}"/>
              </a:ext>
            </a:extLst>
          </p:cNvPr>
          <p:cNvSpPr txBox="1"/>
          <p:nvPr/>
        </p:nvSpPr>
        <p:spPr>
          <a:xfrm>
            <a:off x="813145" y="238323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リアルタイム時の画像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0A30933-72FC-0D43-B999-419612EC0435}"/>
              </a:ext>
            </a:extLst>
          </p:cNvPr>
          <p:cNvSpPr txBox="1"/>
          <p:nvPr/>
        </p:nvSpPr>
        <p:spPr>
          <a:xfrm>
            <a:off x="5234840" y="231697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ラベル検出画像</a:t>
            </a:r>
          </a:p>
        </p:txBody>
      </p:sp>
    </p:spTree>
    <p:extLst>
      <p:ext uri="{BB962C8B-B14F-4D97-AF65-F5344CB8AC3E}">
        <p14:creationId xmlns:p14="http://schemas.microsoft.com/office/powerpoint/2010/main" val="216570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AWS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ラベル検出方法変更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BF1C00E-6896-014B-9347-99241D3F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750566A-775B-7749-BBFD-CA46F17CAF5A}"/>
              </a:ext>
            </a:extLst>
          </p:cNvPr>
          <p:cNvSpPr txBox="1"/>
          <p:nvPr/>
        </p:nvSpPr>
        <p:spPr>
          <a:xfrm>
            <a:off x="2858031" y="1449345"/>
            <a:ext cx="532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Python</a:t>
            </a:r>
            <a:r>
              <a:rPr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で、静止画の撮影</a:t>
            </a:r>
            <a:r>
              <a:rPr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/</a:t>
            </a:r>
            <a:r>
              <a:rPr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保存を実装．</a:t>
            </a:r>
            <a:endParaRPr lang="en-US" altLang="ja-JP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C6F4E49-A4E8-2440-AF5A-C68129051C13}"/>
              </a:ext>
            </a:extLst>
          </p:cNvPr>
          <p:cNvSpPr txBox="1"/>
          <p:nvPr/>
        </p:nvSpPr>
        <p:spPr>
          <a:xfrm>
            <a:off x="2858031" y="2953311"/>
            <a:ext cx="6207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プログラム制作中．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　→複数枚の静止画のラベル検出プログラム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平行四辺形 14">
            <a:extLst>
              <a:ext uri="{FF2B5EF4-FFF2-40B4-BE49-F238E27FC236}">
                <a16:creationId xmlns:a16="http://schemas.microsoft.com/office/drawing/2014/main" id="{FB92EA9C-A89C-3B4D-9FB4-ED0392009C80}"/>
              </a:ext>
            </a:extLst>
          </p:cNvPr>
          <p:cNvSpPr/>
          <p:nvPr/>
        </p:nvSpPr>
        <p:spPr>
          <a:xfrm>
            <a:off x="241095" y="1342667"/>
            <a:ext cx="2523124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静止画撮影</a:t>
            </a:r>
          </a:p>
        </p:txBody>
      </p:sp>
      <p:sp>
        <p:nvSpPr>
          <p:cNvPr id="17" name="平行四辺形 16">
            <a:extLst>
              <a:ext uri="{FF2B5EF4-FFF2-40B4-BE49-F238E27FC236}">
                <a16:creationId xmlns:a16="http://schemas.microsoft.com/office/drawing/2014/main" id="{8FCEEEDD-1DD4-9548-B449-082B7B4EAF99}"/>
              </a:ext>
            </a:extLst>
          </p:cNvPr>
          <p:cNvSpPr/>
          <p:nvPr/>
        </p:nvSpPr>
        <p:spPr>
          <a:xfrm>
            <a:off x="241096" y="4350598"/>
            <a:ext cx="2523123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位置情報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9" name="平行四辺形 18">
            <a:extLst>
              <a:ext uri="{FF2B5EF4-FFF2-40B4-BE49-F238E27FC236}">
                <a16:creationId xmlns:a16="http://schemas.microsoft.com/office/drawing/2014/main" id="{AAB4458A-FD86-844C-A0D8-48AA4C625C4B}"/>
              </a:ext>
            </a:extLst>
          </p:cNvPr>
          <p:cNvSpPr/>
          <p:nvPr/>
        </p:nvSpPr>
        <p:spPr>
          <a:xfrm>
            <a:off x="241096" y="2846632"/>
            <a:ext cx="2523123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物体認識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3" name="平行四辺形 22">
            <a:extLst>
              <a:ext uri="{FF2B5EF4-FFF2-40B4-BE49-F238E27FC236}">
                <a16:creationId xmlns:a16="http://schemas.microsoft.com/office/drawing/2014/main" id="{4FB9A54F-0F4D-5B41-9C53-E57BBD01CF1B}"/>
              </a:ext>
            </a:extLst>
          </p:cNvPr>
          <p:cNvSpPr/>
          <p:nvPr/>
        </p:nvSpPr>
        <p:spPr>
          <a:xfrm>
            <a:off x="241096" y="5854565"/>
            <a:ext cx="2523123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可視化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32BE0897-4A86-2D4E-9A5F-4FA33FD27999}"/>
              </a:ext>
            </a:extLst>
          </p:cNvPr>
          <p:cNvSpPr/>
          <p:nvPr/>
        </p:nvSpPr>
        <p:spPr>
          <a:xfrm>
            <a:off x="1235462" y="3701141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>
            <a:extLst>
              <a:ext uri="{FF2B5EF4-FFF2-40B4-BE49-F238E27FC236}">
                <a16:creationId xmlns:a16="http://schemas.microsoft.com/office/drawing/2014/main" id="{E4E1066C-A50B-6A40-B931-A6AC3CAC39BD}"/>
              </a:ext>
            </a:extLst>
          </p:cNvPr>
          <p:cNvSpPr/>
          <p:nvPr/>
        </p:nvSpPr>
        <p:spPr>
          <a:xfrm>
            <a:off x="1235462" y="2197175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下矢印 25">
            <a:extLst>
              <a:ext uri="{FF2B5EF4-FFF2-40B4-BE49-F238E27FC236}">
                <a16:creationId xmlns:a16="http://schemas.microsoft.com/office/drawing/2014/main" id="{BB33E95A-2CED-7040-9503-486448F8B7E2}"/>
              </a:ext>
            </a:extLst>
          </p:cNvPr>
          <p:cNvSpPr/>
          <p:nvPr/>
        </p:nvSpPr>
        <p:spPr>
          <a:xfrm>
            <a:off x="1235462" y="5205106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C664DC8-0918-244A-8ED9-D5D026750605}"/>
              </a:ext>
            </a:extLst>
          </p:cNvPr>
          <p:cNvSpPr txBox="1"/>
          <p:nvPr/>
        </p:nvSpPr>
        <p:spPr>
          <a:xfrm>
            <a:off x="2858030" y="5961243"/>
            <a:ext cx="32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Matplotlib”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でプロット．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スライド番号プレースホルダー 2">
            <a:extLst>
              <a:ext uri="{FF2B5EF4-FFF2-40B4-BE49-F238E27FC236}">
                <a16:creationId xmlns:a16="http://schemas.microsoft.com/office/drawing/2014/main" id="{148C6DE4-C069-2546-A9B0-16DE63674186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1759C7-6F6B-304A-B2C0-52DEF662737D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5B73D31-858B-C946-8D89-627EFB87E61A}"/>
              </a:ext>
            </a:extLst>
          </p:cNvPr>
          <p:cNvSpPr txBox="1"/>
          <p:nvPr/>
        </p:nvSpPr>
        <p:spPr>
          <a:xfrm>
            <a:off x="2858030" y="44239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同上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E4EA73-8931-E342-BAE4-65F48840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187809F-613F-5249-91C5-00C0C1B81375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JetBot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画像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音声処理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スライド番号プレースホルダー 2">
            <a:extLst>
              <a:ext uri="{FF2B5EF4-FFF2-40B4-BE49-F238E27FC236}">
                <a16:creationId xmlns:a16="http://schemas.microsoft.com/office/drawing/2014/main" id="{10DA6468-4C44-2346-A339-55ABBBBD830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1759C7-6F6B-304A-B2C0-52DEF662737D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25" name="十字形 24">
            <a:extLst>
              <a:ext uri="{FF2B5EF4-FFF2-40B4-BE49-F238E27FC236}">
                <a16:creationId xmlns:a16="http://schemas.microsoft.com/office/drawing/2014/main" id="{25573DA4-FD23-C947-A5AA-CC73A79035CB}"/>
              </a:ext>
            </a:extLst>
          </p:cNvPr>
          <p:cNvSpPr/>
          <p:nvPr/>
        </p:nvSpPr>
        <p:spPr>
          <a:xfrm>
            <a:off x="4286992" y="3324166"/>
            <a:ext cx="570014" cy="617516"/>
          </a:xfrm>
          <a:prstGeom prst="plus">
            <a:avLst>
              <a:gd name="adj" fmla="val 37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A5DB88F-3273-5947-8FD9-EFB0350B8684}"/>
              </a:ext>
            </a:extLst>
          </p:cNvPr>
          <p:cNvGrpSpPr/>
          <p:nvPr/>
        </p:nvGrpSpPr>
        <p:grpSpPr>
          <a:xfrm>
            <a:off x="5297985" y="1300353"/>
            <a:ext cx="3390900" cy="4255947"/>
            <a:chOff x="5304290" y="1300353"/>
            <a:chExt cx="3390900" cy="4255947"/>
          </a:xfrm>
        </p:grpSpPr>
        <p:pic>
          <p:nvPicPr>
            <p:cNvPr id="8" name="図 7" descr="テキスト&#10;&#10;自動的に生成された説明">
              <a:extLst>
                <a:ext uri="{FF2B5EF4-FFF2-40B4-BE49-F238E27FC236}">
                  <a16:creationId xmlns:a16="http://schemas.microsoft.com/office/drawing/2014/main" id="{5B9EFEE9-B6D7-EE43-A42B-7F7F4B236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4290" y="4502200"/>
              <a:ext cx="3390900" cy="1054100"/>
            </a:xfrm>
            <a:prstGeom prst="rect">
              <a:avLst/>
            </a:prstGeom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8A35140A-03FD-804D-BFF7-9312A4530045}"/>
                </a:ext>
              </a:extLst>
            </p:cNvPr>
            <p:cNvGrpSpPr/>
            <p:nvPr/>
          </p:nvGrpSpPr>
          <p:grpSpPr>
            <a:xfrm>
              <a:off x="5780540" y="1300353"/>
              <a:ext cx="2438400" cy="1983359"/>
              <a:chOff x="5755759" y="1595199"/>
              <a:chExt cx="2438400" cy="1983359"/>
            </a:xfrm>
          </p:grpSpPr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1506F347-63B9-9947-BCA7-D41F86A97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5759" y="2943558"/>
                <a:ext cx="2438400" cy="635000"/>
              </a:xfrm>
              <a:prstGeom prst="rect">
                <a:avLst/>
              </a:prstGeom>
            </p:spPr>
          </p:pic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C3F925B1-EDB5-7C49-B90F-F0286923999B}"/>
                  </a:ext>
                </a:extLst>
              </p:cNvPr>
              <p:cNvSpPr/>
              <p:nvPr/>
            </p:nvSpPr>
            <p:spPr>
              <a:xfrm>
                <a:off x="5807035" y="1595199"/>
                <a:ext cx="2335848" cy="675022"/>
              </a:xfrm>
              <a:prstGeom prst="parallelogram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音声認識</a:t>
                </a:r>
              </a:p>
            </p:txBody>
          </p:sp>
        </p:grp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5E11ACD-47D0-974D-B959-0A0426BBDD5F}"/>
              </a:ext>
            </a:extLst>
          </p:cNvPr>
          <p:cNvGrpSpPr/>
          <p:nvPr/>
        </p:nvGrpSpPr>
        <p:grpSpPr>
          <a:xfrm>
            <a:off x="541625" y="1300353"/>
            <a:ext cx="3304392" cy="4665142"/>
            <a:chOff x="541625" y="1300353"/>
            <a:chExt cx="3304392" cy="4665142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5D20C035-AC83-C742-B7B2-6F04DDC28B18}"/>
                </a:ext>
              </a:extLst>
            </p:cNvPr>
            <p:cNvGrpSpPr/>
            <p:nvPr/>
          </p:nvGrpSpPr>
          <p:grpSpPr>
            <a:xfrm>
              <a:off x="925057" y="1300353"/>
              <a:ext cx="2537529" cy="2379539"/>
              <a:chOff x="900276" y="1595199"/>
              <a:chExt cx="2537529" cy="2379539"/>
            </a:xfrm>
          </p:grpSpPr>
          <p:sp>
            <p:nvSpPr>
              <p:cNvPr id="6" name="平行四辺形 5">
                <a:extLst>
                  <a:ext uri="{FF2B5EF4-FFF2-40B4-BE49-F238E27FC236}">
                    <a16:creationId xmlns:a16="http://schemas.microsoft.com/office/drawing/2014/main" id="{7D1339B5-F40D-E041-B0FB-2D87F91ABDC5}"/>
                  </a:ext>
                </a:extLst>
              </p:cNvPr>
              <p:cNvSpPr/>
              <p:nvPr/>
            </p:nvSpPr>
            <p:spPr>
              <a:xfrm>
                <a:off x="1001117" y="1595199"/>
                <a:ext cx="2335848" cy="675022"/>
              </a:xfrm>
              <a:prstGeom prst="parallelogram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物体認識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図 18">
                <a:extLst>
                  <a:ext uri="{FF2B5EF4-FFF2-40B4-BE49-F238E27FC236}">
                    <a16:creationId xmlns:a16="http://schemas.microsoft.com/office/drawing/2014/main" id="{E393962C-9C74-8F4E-9D01-F65186C39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276" y="2547378"/>
                <a:ext cx="2537529" cy="1427360"/>
              </a:xfrm>
              <a:prstGeom prst="rect">
                <a:avLst/>
              </a:prstGeom>
            </p:spPr>
          </p:pic>
        </p:grpSp>
        <p:pic>
          <p:nvPicPr>
            <p:cNvPr id="10" name="図 9" descr="屋内, テーブル, 部屋, 男 が含まれている画像&#10;&#10;自動的に生成された説明">
              <a:extLst>
                <a:ext uri="{FF2B5EF4-FFF2-40B4-BE49-F238E27FC236}">
                  <a16:creationId xmlns:a16="http://schemas.microsoft.com/office/drawing/2014/main" id="{40BEEC97-AC87-8F42-AE26-721E7ECE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625" y="4093006"/>
              <a:ext cx="3304392" cy="1872489"/>
            </a:xfrm>
            <a:prstGeom prst="rect">
              <a:avLst/>
            </a:prstGeom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D7BF31-1D28-7C47-9DE1-32674DBC2208}"/>
              </a:ext>
            </a:extLst>
          </p:cNvPr>
          <p:cNvSpPr txBox="1"/>
          <p:nvPr/>
        </p:nvSpPr>
        <p:spPr>
          <a:xfrm>
            <a:off x="541625" y="37086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YOLOv3 :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実行画面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49F8476-7156-0C41-B587-9D87EC9A3237}"/>
              </a:ext>
            </a:extLst>
          </p:cNvPr>
          <p:cNvSpPr txBox="1"/>
          <p:nvPr/>
        </p:nvSpPr>
        <p:spPr>
          <a:xfrm>
            <a:off x="5297985" y="409300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音声認識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実行画面</a:t>
            </a:r>
          </a:p>
        </p:txBody>
      </p:sp>
    </p:spTree>
    <p:extLst>
      <p:ext uri="{BB962C8B-B14F-4D97-AF65-F5344CB8AC3E}">
        <p14:creationId xmlns:p14="http://schemas.microsoft.com/office/powerpoint/2010/main" val="1751962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1F15DE4-0B8C-FA47-B8B4-981864FF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8" name="IMG_7552_7L0sV3.mp4" descr="IMG_7552_7L0sV3.mp4">
            <a:hlinkClick r:id="" action="ppaction://media"/>
            <a:extLst>
              <a:ext uri="{FF2B5EF4-FFF2-40B4-BE49-F238E27FC236}">
                <a16:creationId xmlns:a16="http://schemas.microsoft.com/office/drawing/2014/main" id="{D49441C4-23BB-1845-9CCF-D3BC5EA1D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1139" y="2131813"/>
            <a:ext cx="2166774" cy="385204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099D5E-E140-774C-A971-24F312DB5D0A}"/>
              </a:ext>
            </a:extLst>
          </p:cNvPr>
          <p:cNvSpPr txBox="1"/>
          <p:nvPr/>
        </p:nvSpPr>
        <p:spPr>
          <a:xfrm>
            <a:off x="1481139" y="1731703"/>
            <a:ext cx="674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G_7568_CqWAk0.mp4" descr="IMG_7568_CqWAk0.mp4">
            <a:hlinkClick r:id="" action="ppaction://media"/>
            <a:extLst>
              <a:ext uri="{FF2B5EF4-FFF2-40B4-BE49-F238E27FC236}">
                <a16:creationId xmlns:a16="http://schemas.microsoft.com/office/drawing/2014/main" id="{41089AD5-3725-F148-953E-EA8C909A88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96088" y="2092913"/>
            <a:ext cx="2166773" cy="385204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21BA62-6CD6-C34B-8565-54E15E5D0C5F}"/>
              </a:ext>
            </a:extLst>
          </p:cNvPr>
          <p:cNvSpPr txBox="1"/>
          <p:nvPr/>
        </p:nvSpPr>
        <p:spPr>
          <a:xfrm>
            <a:off x="5496088" y="1692803"/>
            <a:ext cx="234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kumimoji="1"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r>
              <a:rPr kumimoji="1"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711D9159-043A-EC4A-942B-F9F7D4E92746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JetBot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画像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音声処理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8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4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1FFC8F-C799-F04D-9AB6-B5167BEAE6A9}"/>
              </a:ext>
            </a:extLst>
          </p:cNvPr>
          <p:cNvSpPr txBox="1"/>
          <p:nvPr/>
        </p:nvSpPr>
        <p:spPr>
          <a:xfrm>
            <a:off x="403761" y="376739"/>
            <a:ext cx="2921329" cy="707886"/>
          </a:xfrm>
          <a:prstGeom prst="flowChartInputOutp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/>
              <a:t>テーマ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2979383" y="106500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犬の行動分析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611636" y="2554663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・ベイズの勉強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603198" y="4951860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プログラムの作成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・ベイズの勉強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2394" y="2541755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・物体の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位置情報取得と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可視化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JetBot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で画像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音声処理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2394" y="4782697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・位置情報を，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取得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プロットできた．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JetBot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の制御方法の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理解が深まった．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52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1FFC8F-C799-F04D-9AB6-B5167BEAE6A9}"/>
              </a:ext>
            </a:extLst>
          </p:cNvPr>
          <p:cNvSpPr txBox="1"/>
          <p:nvPr/>
        </p:nvSpPr>
        <p:spPr>
          <a:xfrm>
            <a:off x="403761" y="376739"/>
            <a:ext cx="2921329" cy="707886"/>
          </a:xfrm>
          <a:prstGeom prst="flowChartInputOutp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/>
              <a:t>テーマ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2979383" y="106500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犬の行動分析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611636" y="2554663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・ベイズの勉強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603198" y="4951860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・プログラムの作成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・ベイズの勉強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2394" y="2541755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・物体の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位置情報取得と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可視化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JetBot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で画像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音声処理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2394" y="4782697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・位置情報を，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取得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プロットできた．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JetBot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の制御方法の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理解が深まった．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98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8EC48F4C-CE72-574C-BFC3-4E6CAE2BCC17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犬の行動分析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5A0711-0A7E-9743-9957-A41B5C656AAB}"/>
              </a:ext>
            </a:extLst>
          </p:cNvPr>
          <p:cNvSpPr txBox="1"/>
          <p:nvPr/>
        </p:nvSpPr>
        <p:spPr>
          <a:xfrm>
            <a:off x="2858031" y="1449345"/>
            <a:ext cx="495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Python</a:t>
            </a:r>
            <a:r>
              <a:rPr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で、画像のラベル検出できた．</a:t>
            </a:r>
            <a:endParaRPr lang="en-US" altLang="ja-JP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99BEEE0-578C-CC4D-96DC-D698F1D9F064}"/>
              </a:ext>
            </a:extLst>
          </p:cNvPr>
          <p:cNvSpPr txBox="1"/>
          <p:nvPr/>
        </p:nvSpPr>
        <p:spPr>
          <a:xfrm>
            <a:off x="2858031" y="2953311"/>
            <a:ext cx="449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画像から位置情報を取得できた．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6989DEC4-3279-154E-8EE9-74FB1EDFDD01}"/>
              </a:ext>
            </a:extLst>
          </p:cNvPr>
          <p:cNvSpPr/>
          <p:nvPr/>
        </p:nvSpPr>
        <p:spPr>
          <a:xfrm>
            <a:off x="241097" y="1342667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物体認識</a:t>
            </a:r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DDB7D279-6FD8-9F4A-91F1-37E5B46B1425}"/>
              </a:ext>
            </a:extLst>
          </p:cNvPr>
          <p:cNvSpPr/>
          <p:nvPr/>
        </p:nvSpPr>
        <p:spPr>
          <a:xfrm>
            <a:off x="241097" y="2846633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位置情報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B54AD007-6ED3-9845-B894-1A7E5CAFEF7E}"/>
              </a:ext>
            </a:extLst>
          </p:cNvPr>
          <p:cNvSpPr/>
          <p:nvPr/>
        </p:nvSpPr>
        <p:spPr>
          <a:xfrm>
            <a:off x="241097" y="4350599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保存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1" name="平行四辺形 10">
            <a:extLst>
              <a:ext uri="{FF2B5EF4-FFF2-40B4-BE49-F238E27FC236}">
                <a16:creationId xmlns:a16="http://schemas.microsoft.com/office/drawing/2014/main" id="{D6949BB3-CAF8-7547-A09C-75534F76A23A}"/>
              </a:ext>
            </a:extLst>
          </p:cNvPr>
          <p:cNvSpPr/>
          <p:nvPr/>
        </p:nvSpPr>
        <p:spPr>
          <a:xfrm>
            <a:off x="241097" y="5854565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可視化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FA26C139-84E3-9B49-86E5-527380037821}"/>
              </a:ext>
            </a:extLst>
          </p:cNvPr>
          <p:cNvSpPr/>
          <p:nvPr/>
        </p:nvSpPr>
        <p:spPr>
          <a:xfrm>
            <a:off x="1141826" y="3697406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51BB1EDA-028A-EB46-81F2-2085718D27D9}"/>
              </a:ext>
            </a:extLst>
          </p:cNvPr>
          <p:cNvSpPr/>
          <p:nvPr/>
        </p:nvSpPr>
        <p:spPr>
          <a:xfrm>
            <a:off x="1141826" y="2200911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57713BB9-E9E9-8143-9DFD-F195519AF2A9}"/>
              </a:ext>
            </a:extLst>
          </p:cNvPr>
          <p:cNvSpPr/>
          <p:nvPr/>
        </p:nvSpPr>
        <p:spPr>
          <a:xfrm>
            <a:off x="1141826" y="5205107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C1C7D1E-07C2-8348-ACEB-E525D9F83C63}"/>
              </a:ext>
            </a:extLst>
          </p:cNvPr>
          <p:cNvSpPr txBox="1"/>
          <p:nvPr/>
        </p:nvSpPr>
        <p:spPr>
          <a:xfrm>
            <a:off x="2858030" y="5776577"/>
            <a:ext cx="5270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１つのグラフで動線を描けない．</a:t>
            </a:r>
            <a:endParaRPr kumimoji="1" lang="en-US" altLang="ja-JP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　　　→</a:t>
            </a:r>
            <a:r>
              <a:rPr lang="en" altLang="ja-JP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ja-JP" altLang="en-US" sz="24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の“</a:t>
            </a:r>
            <a:r>
              <a:rPr lang="en" altLang="ja-JP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Matplotlib”</a:t>
            </a:r>
            <a:r>
              <a:rPr lang="ja-JP" altLang="en-US" sz="24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でプロット．</a:t>
            </a:r>
            <a:endParaRPr kumimoji="1" lang="ja-JP" altLang="en-US" sz="2400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441839-7677-0D48-9A14-3A259DA7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7A7C991-1841-6A40-8F4A-1128726CE2BB}"/>
              </a:ext>
            </a:extLst>
          </p:cNvPr>
          <p:cNvSpPr txBox="1"/>
          <p:nvPr/>
        </p:nvSpPr>
        <p:spPr>
          <a:xfrm>
            <a:off x="2858030" y="4423998"/>
            <a:ext cx="4455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取得した位置情報を保存できた．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　　→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ファイルも出力できた．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9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1">
            <a:extLst>
              <a:ext uri="{FF2B5EF4-FFF2-40B4-BE49-F238E27FC236}">
                <a16:creationId xmlns:a16="http://schemas.microsoft.com/office/drawing/2014/main" id="{E4F14577-27BF-0F40-81B8-5D1B49BE9C40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位置情報の取得方法案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903079E6-8FC7-5641-A53C-D6B4E6F08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12889"/>
              </p:ext>
            </p:extLst>
          </p:nvPr>
        </p:nvGraphicFramePr>
        <p:xfrm>
          <a:off x="628649" y="1396999"/>
          <a:ext cx="7790955" cy="4981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3152">
                  <a:extLst>
                    <a:ext uri="{9D8B030D-6E8A-4147-A177-3AD203B41FA5}">
                      <a16:colId xmlns:a16="http://schemas.microsoft.com/office/drawing/2014/main" val="3372475013"/>
                    </a:ext>
                  </a:extLst>
                </a:gridCol>
                <a:gridCol w="2767721">
                  <a:extLst>
                    <a:ext uri="{9D8B030D-6E8A-4147-A177-3AD203B41FA5}">
                      <a16:colId xmlns:a16="http://schemas.microsoft.com/office/drawing/2014/main" val="2177056554"/>
                    </a:ext>
                  </a:extLst>
                </a:gridCol>
                <a:gridCol w="3040082">
                  <a:extLst>
                    <a:ext uri="{9D8B030D-6E8A-4147-A177-3AD203B41FA5}">
                      <a16:colId xmlns:a16="http://schemas.microsoft.com/office/drawing/2014/main" val="2170489742"/>
                    </a:ext>
                  </a:extLst>
                </a:gridCol>
              </a:tblGrid>
              <a:tr h="66930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カメラの位置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頭上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横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斜め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880521"/>
                  </a:ext>
                </a:extLst>
              </a:tr>
              <a:tr h="1745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簡易図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625943"/>
                  </a:ext>
                </a:extLst>
              </a:tr>
              <a:tr h="128314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計算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rgbClr val="FF0000"/>
                          </a:solidFill>
                        </a:rPr>
                        <a:t>簡単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難しい</a:t>
                      </a:r>
                      <a:endParaRPr kumimoji="1" lang="en-US" altLang="ja-JP" sz="2400" dirty="0"/>
                    </a:p>
                    <a:p>
                      <a:pPr algn="ctr"/>
                      <a:r>
                        <a:rPr kumimoji="1" lang="en-US" altLang="ja-JP" sz="2400" dirty="0"/>
                        <a:t>(</a:t>
                      </a:r>
                      <a:r>
                        <a:rPr kumimoji="1" lang="ja-JP" altLang="en-US" sz="2400"/>
                        <a:t>深度が必要</a:t>
                      </a:r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r>
                        <a:rPr kumimoji="1" lang="en-US" altLang="ja-JP" sz="2400" dirty="0"/>
                        <a:t>)</a:t>
                      </a:r>
                      <a:endParaRPr kumimoji="1" lang="ja-JP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770773"/>
                  </a:ext>
                </a:extLst>
              </a:tr>
              <a:tr h="128314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認識精度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要検証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rgbClr val="FF0000"/>
                          </a:solidFill>
                        </a:rPr>
                        <a:t>頭上より精度は高そう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1689474"/>
                  </a:ext>
                </a:extLst>
              </a:tr>
            </a:tbl>
          </a:graphicData>
        </a:graphic>
      </p:graphicFrame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2032EC-E73C-6D41-BACD-0DC479A21D06}"/>
              </a:ext>
            </a:extLst>
          </p:cNvPr>
          <p:cNvGrpSpPr>
            <a:grpSpLocks noChangeAspect="1"/>
          </p:cNvGrpSpPr>
          <p:nvPr/>
        </p:nvGrpSpPr>
        <p:grpSpPr>
          <a:xfrm>
            <a:off x="2955654" y="2305419"/>
            <a:ext cx="2067612" cy="1296000"/>
            <a:chOff x="248581" y="635310"/>
            <a:chExt cx="5962712" cy="3737487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E416E14-B001-724F-BA9F-1E88DDA2D24C}"/>
                </a:ext>
              </a:extLst>
            </p:cNvPr>
            <p:cNvSpPr/>
            <p:nvPr/>
          </p:nvSpPr>
          <p:spPr>
            <a:xfrm>
              <a:off x="248581" y="839388"/>
              <a:ext cx="5962712" cy="3362201"/>
            </a:xfrm>
            <a:prstGeom prst="rect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pic>
          <p:nvPicPr>
            <p:cNvPr id="8" name="グラフィックス 7" descr="Web カメラ 単色塗りつぶし">
              <a:extLst>
                <a:ext uri="{FF2B5EF4-FFF2-40B4-BE49-F238E27FC236}">
                  <a16:creationId xmlns:a16="http://schemas.microsoft.com/office/drawing/2014/main" id="{992195A5-D0BE-0B47-9CE6-0157BF46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555440" y="635310"/>
              <a:ext cx="1427978" cy="1427978"/>
            </a:xfrm>
            <a:prstGeom prst="rect">
              <a:avLst/>
            </a:prstGeom>
          </p:spPr>
        </p:pic>
        <p:pic>
          <p:nvPicPr>
            <p:cNvPr id="14" name="グラフィックス 13" descr="男性 単色塗りつぶし">
              <a:extLst>
                <a:ext uri="{FF2B5EF4-FFF2-40B4-BE49-F238E27FC236}">
                  <a16:creationId xmlns:a16="http://schemas.microsoft.com/office/drawing/2014/main" id="{E8C75D64-2EC2-BE48-B538-372256408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47891" y="2773609"/>
              <a:ext cx="1427981" cy="1427981"/>
            </a:xfrm>
            <a:prstGeom prst="rect">
              <a:avLst/>
            </a:prstGeom>
          </p:spPr>
        </p:pic>
        <p:pic>
          <p:nvPicPr>
            <p:cNvPr id="16" name="グラフィックス 15" descr="犬 単色塗りつぶし">
              <a:extLst>
                <a:ext uri="{FF2B5EF4-FFF2-40B4-BE49-F238E27FC236}">
                  <a16:creationId xmlns:a16="http://schemas.microsoft.com/office/drawing/2014/main" id="{AAF4E11E-33EB-234A-976B-F8EC4D10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7458" y="2944816"/>
              <a:ext cx="1427981" cy="1427981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8CF6C1C-44B1-3649-BF92-1A874669CD55}"/>
              </a:ext>
            </a:extLst>
          </p:cNvPr>
          <p:cNvGrpSpPr>
            <a:grpSpLocks noChangeAspect="1"/>
          </p:cNvGrpSpPr>
          <p:nvPr/>
        </p:nvGrpSpPr>
        <p:grpSpPr>
          <a:xfrm>
            <a:off x="5799427" y="2304933"/>
            <a:ext cx="2226325" cy="1296000"/>
            <a:chOff x="831016" y="1781300"/>
            <a:chExt cx="6069848" cy="3533409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3FF6B235-5380-3D46-9AF2-AC1D0EF21A65}"/>
                </a:ext>
              </a:extLst>
            </p:cNvPr>
            <p:cNvSpPr/>
            <p:nvPr/>
          </p:nvSpPr>
          <p:spPr>
            <a:xfrm>
              <a:off x="938152" y="1781300"/>
              <a:ext cx="5962712" cy="3362201"/>
            </a:xfrm>
            <a:prstGeom prst="rect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4" name="グラフィックス 23" descr="セキュリティ カメラ 単色塗りつぶし">
              <a:extLst>
                <a:ext uri="{FF2B5EF4-FFF2-40B4-BE49-F238E27FC236}">
                  <a16:creationId xmlns:a16="http://schemas.microsoft.com/office/drawing/2014/main" id="{71FD643B-AC36-4745-A716-92F109993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1016" y="2010373"/>
              <a:ext cx="1439441" cy="1439446"/>
            </a:xfrm>
            <a:prstGeom prst="rect">
              <a:avLst/>
            </a:prstGeom>
          </p:spPr>
        </p:pic>
        <p:pic>
          <p:nvPicPr>
            <p:cNvPr id="25" name="グラフィックス 24" descr="男性 単色塗りつぶし">
              <a:extLst>
                <a:ext uri="{FF2B5EF4-FFF2-40B4-BE49-F238E27FC236}">
                  <a16:creationId xmlns:a16="http://schemas.microsoft.com/office/drawing/2014/main" id="{127C313E-DFF9-6B47-BCC1-9E1ECF614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37465" y="3704057"/>
              <a:ext cx="1439441" cy="1439446"/>
            </a:xfrm>
            <a:prstGeom prst="rect">
              <a:avLst/>
            </a:prstGeom>
          </p:spPr>
        </p:pic>
        <p:pic>
          <p:nvPicPr>
            <p:cNvPr id="26" name="グラフィックス 25" descr="犬 単色塗りつぶし">
              <a:extLst>
                <a:ext uri="{FF2B5EF4-FFF2-40B4-BE49-F238E27FC236}">
                  <a16:creationId xmlns:a16="http://schemas.microsoft.com/office/drawing/2014/main" id="{3B606808-CBE1-604A-BBEC-748BCD265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30609" y="3875263"/>
              <a:ext cx="1439441" cy="1439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64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FBDE95AF-AE84-9848-B0E0-2660A4DEE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58745"/>
              </p:ext>
            </p:extLst>
          </p:nvPr>
        </p:nvGraphicFramePr>
        <p:xfrm>
          <a:off x="143998" y="1003435"/>
          <a:ext cx="8856001" cy="56849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77891">
                  <a:extLst>
                    <a:ext uri="{9D8B030D-6E8A-4147-A177-3AD203B41FA5}">
                      <a16:colId xmlns:a16="http://schemas.microsoft.com/office/drawing/2014/main" val="2625471547"/>
                    </a:ext>
                  </a:extLst>
                </a:gridCol>
                <a:gridCol w="2407958">
                  <a:extLst>
                    <a:ext uri="{9D8B030D-6E8A-4147-A177-3AD203B41FA5}">
                      <a16:colId xmlns:a16="http://schemas.microsoft.com/office/drawing/2014/main" val="121259497"/>
                    </a:ext>
                  </a:extLst>
                </a:gridCol>
                <a:gridCol w="2312430">
                  <a:extLst>
                    <a:ext uri="{9D8B030D-6E8A-4147-A177-3AD203B41FA5}">
                      <a16:colId xmlns:a16="http://schemas.microsoft.com/office/drawing/2014/main" val="860660734"/>
                    </a:ext>
                  </a:extLst>
                </a:gridCol>
                <a:gridCol w="2357722">
                  <a:extLst>
                    <a:ext uri="{9D8B030D-6E8A-4147-A177-3AD203B41FA5}">
                      <a16:colId xmlns:a16="http://schemas.microsoft.com/office/drawing/2014/main" val="4098376770"/>
                    </a:ext>
                  </a:extLst>
                </a:gridCol>
              </a:tblGrid>
              <a:tr h="9406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デバイス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iPhone XR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iPhone 12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 Max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kumimoji="1" lang="ja-JP" altLang="en-US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カメラ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592891"/>
                  </a:ext>
                </a:extLst>
              </a:tr>
              <a:tr h="167131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画像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ja-JP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279393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誤認識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多</a:t>
                      </a:r>
                      <a:endParaRPr kumimoji="1" lang="en-US" altLang="ja-JP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なし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なし</a:t>
                      </a:r>
                      <a:endParaRPr kumimoji="1" lang="en-US" altLang="ja-JP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664535"/>
                  </a:ext>
                </a:extLst>
              </a:tr>
              <a:tr h="62184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近距離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認識可能</a:t>
                      </a:r>
                      <a:r>
                        <a:rPr kumimoji="1" lang="en-US" altLang="ja-JP" sz="20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精度高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認識可能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/>
                        <a:t>精度低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-</a:t>
                      </a:r>
                      <a:endParaRPr kumimoji="1" lang="ja-JP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723283"/>
                  </a:ext>
                </a:extLst>
              </a:tr>
              <a:tr h="62184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中距離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誤認識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-</a:t>
                      </a:r>
                      <a:endParaRPr kumimoji="1" lang="ja-JP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認識可能</a:t>
                      </a:r>
                      <a:r>
                        <a:rPr kumimoji="1" lang="en-US" altLang="ja-JP" sz="20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精度高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554055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遠距離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認識不可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/>
                        <a:t>認識不可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-</a:t>
                      </a:r>
                      <a:endParaRPr kumimoji="1" lang="ja-JP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64034"/>
                  </a:ext>
                </a:extLst>
              </a:tr>
              <a:tr h="6049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補正後の認識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誤認識が増加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5668010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AWS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ラベル検出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84AAA2EA-E92C-C149-9582-85A50E73D654}"/>
              </a:ext>
            </a:extLst>
          </p:cNvPr>
          <p:cNvGrpSpPr/>
          <p:nvPr/>
        </p:nvGrpSpPr>
        <p:grpSpPr>
          <a:xfrm>
            <a:off x="2321553" y="1952298"/>
            <a:ext cx="6193796" cy="1893600"/>
            <a:chOff x="2713439" y="2017205"/>
            <a:chExt cx="6193796" cy="1893600"/>
          </a:xfrm>
        </p:grpSpPr>
        <p:pic>
          <p:nvPicPr>
            <p:cNvPr id="32" name="図 31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D2ED8441-C7DA-0347-9720-52EF4DFBB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3439" y="2017205"/>
              <a:ext cx="1691550" cy="1893600"/>
            </a:xfrm>
            <a:prstGeom prst="rect">
              <a:avLst/>
            </a:prstGeom>
          </p:spPr>
        </p:pic>
        <p:pic>
          <p:nvPicPr>
            <p:cNvPr id="37" name="図 36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EABCFA54-8691-204C-956F-2B563C307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9660" y="2548139"/>
              <a:ext cx="809053" cy="789466"/>
            </a:xfrm>
            <a:prstGeom prst="rect">
              <a:avLst/>
            </a:prstGeom>
          </p:spPr>
        </p:pic>
        <p:pic>
          <p:nvPicPr>
            <p:cNvPr id="39" name="図 38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A094EC59-D7B4-1F4C-BB47-85F0FB663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9074" y="2267041"/>
              <a:ext cx="1318161" cy="1393928"/>
            </a:xfrm>
            <a:prstGeom prst="rect">
              <a:avLst/>
            </a:prstGeom>
          </p:spPr>
        </p:pic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35B475-0F1B-476D-8ADE-05C210C4D15E}"/>
              </a:ext>
            </a:extLst>
          </p:cNvPr>
          <p:cNvSpPr txBox="1"/>
          <p:nvPr/>
        </p:nvSpPr>
        <p:spPr>
          <a:xfrm>
            <a:off x="7877576" y="63410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-</a:t>
            </a:r>
            <a:r>
              <a:rPr kumimoji="1" lang="en-US" altLang="ja-JP" dirty="0"/>
              <a:t> </a:t>
            </a:r>
            <a:r>
              <a:rPr kumimoji="1" lang="ja-JP" altLang="en-US" dirty="0"/>
              <a:t>：未実施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86A922B-8A64-4212-A2FF-6B4E851517CC}"/>
              </a:ext>
            </a:extLst>
          </p:cNvPr>
          <p:cNvCxnSpPr/>
          <p:nvPr/>
        </p:nvCxnSpPr>
        <p:spPr>
          <a:xfrm>
            <a:off x="1902279" y="6074229"/>
            <a:ext cx="2416628" cy="601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BF1C033-F006-442E-93C5-48ECC7507F20}"/>
              </a:ext>
            </a:extLst>
          </p:cNvPr>
          <p:cNvCxnSpPr>
            <a:cxnSpLocks/>
          </p:cNvCxnSpPr>
          <p:nvPr/>
        </p:nvCxnSpPr>
        <p:spPr>
          <a:xfrm>
            <a:off x="4318907" y="6093617"/>
            <a:ext cx="2302329" cy="581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1025C8-FD89-D34E-BDC6-6E856416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69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AWS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位置情報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5BE586-5F11-4346-A5F6-A8BF20489B6B}"/>
              </a:ext>
            </a:extLst>
          </p:cNvPr>
          <p:cNvSpPr txBox="1"/>
          <p:nvPr/>
        </p:nvSpPr>
        <p:spPr>
          <a:xfrm>
            <a:off x="269280" y="12902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解析動画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8FC2042-AF30-F143-8AC1-FAD2AD0DD427}"/>
              </a:ext>
            </a:extLst>
          </p:cNvPr>
          <p:cNvGrpSpPr>
            <a:grpSpLocks noChangeAspect="1"/>
          </p:cNvGrpSpPr>
          <p:nvPr/>
        </p:nvGrpSpPr>
        <p:grpSpPr>
          <a:xfrm>
            <a:off x="191792" y="1732207"/>
            <a:ext cx="2150710" cy="4312334"/>
            <a:chOff x="191791" y="1732206"/>
            <a:chExt cx="1973757" cy="3572374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8A41178-88ED-4A4C-A727-621C149DF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82"/>
            <a:stretch/>
          </p:blipFill>
          <p:spPr>
            <a:xfrm>
              <a:off x="191791" y="1732206"/>
              <a:ext cx="1973757" cy="3572374"/>
            </a:xfrm>
            <a:prstGeom prst="rect">
              <a:avLst/>
            </a:prstGeom>
          </p:spPr>
        </p:pic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6128FE5F-6B0C-4933-AAC6-38092333E410}"/>
                </a:ext>
              </a:extLst>
            </p:cNvPr>
            <p:cNvSpPr/>
            <p:nvPr/>
          </p:nvSpPr>
          <p:spPr>
            <a:xfrm>
              <a:off x="535868" y="2286000"/>
              <a:ext cx="1564366" cy="1983921"/>
            </a:xfrm>
            <a:prstGeom prst="round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01A3CF9-DB22-4C4C-AC82-24514FA92CC1}"/>
                  </a:ext>
                </a:extLst>
              </p:cNvPr>
              <p:cNvSpPr txBox="1"/>
              <p:nvPr/>
            </p:nvSpPr>
            <p:spPr>
              <a:xfrm>
                <a:off x="2689812" y="1811129"/>
                <a:ext cx="3875805" cy="818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kumimoji="1" lang="en-US" altLang="ja-JP" sz="2400" b="0" dirty="0"/>
                </a:br>
                <a:endParaRPr kumimoji="1" lang="ja-JP" altLang="en-US" sz="24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01A3CF9-DB22-4C4C-AC82-24514FA92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812" y="1811129"/>
                <a:ext cx="3875805" cy="818622"/>
              </a:xfrm>
              <a:prstGeom prst="rect">
                <a:avLst/>
              </a:prstGeom>
              <a:blipFill>
                <a:blip r:embed="rId3"/>
                <a:stretch>
                  <a:fillRect l="-1634" t="-9231"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4949AB46-952C-4509-A91B-8DE3BF349054}"/>
                  </a:ext>
                </a:extLst>
              </p:cNvPr>
              <p:cNvSpPr txBox="1"/>
              <p:nvPr/>
            </p:nvSpPr>
            <p:spPr>
              <a:xfrm>
                <a:off x="2743165" y="2942681"/>
                <a:ext cx="182883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中心座標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</a:t>
                </a:r>
                <a:endParaRPr kumimoji="1" lang="ja-JP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</a:t>
                </a:r>
                <a:endParaRPr kumimoji="1" lang="ja-JP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</a:t>
                </a:r>
                <a:endParaRPr kumimoji="1" lang="ja-JP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</a:t>
                </a:r>
                <a:endParaRPr kumimoji="1" lang="ja-JP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4949AB46-952C-4509-A91B-8DE3BF349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65" y="2942681"/>
                <a:ext cx="1828834" cy="1938992"/>
              </a:xfrm>
              <a:prstGeom prst="rect">
                <a:avLst/>
              </a:prstGeom>
              <a:blipFill>
                <a:blip r:embed="rId4"/>
                <a:stretch>
                  <a:fillRect l="-694" t="-3896" r="-5556" b="-64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8D15261-ACF4-6B44-BC04-4F15C8BB6982}"/>
              </a:ext>
            </a:extLst>
          </p:cNvPr>
          <p:cNvGrpSpPr/>
          <p:nvPr/>
        </p:nvGrpSpPr>
        <p:grpSpPr>
          <a:xfrm>
            <a:off x="4899516" y="3053113"/>
            <a:ext cx="4494387" cy="3684525"/>
            <a:chOff x="4959143" y="3208174"/>
            <a:chExt cx="4334976" cy="3542907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448F90DC-131B-4447-BBB8-0E466263B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3650" y="3307877"/>
              <a:ext cx="4194711" cy="3367362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03323FA2-D266-7242-8502-9B9BCCBBBA95}"/>
                </a:ext>
              </a:extLst>
            </p:cNvPr>
            <p:cNvSpPr txBox="1"/>
            <p:nvPr/>
          </p:nvSpPr>
          <p:spPr>
            <a:xfrm>
              <a:off x="4959143" y="3208174"/>
              <a:ext cx="160700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Left , Top )</a:t>
              </a:r>
              <a:endParaRPr kumimoji="1" lang="ja-JP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BA3D6C9-657E-7B44-AA21-8639925DB9BB}"/>
                </a:ext>
              </a:extLst>
            </p:cNvPr>
            <p:cNvSpPr txBox="1"/>
            <p:nvPr/>
          </p:nvSpPr>
          <p:spPr>
            <a:xfrm>
              <a:off x="5762647" y="6350971"/>
              <a:ext cx="35314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Width + Left , Height + Top )</a:t>
              </a:r>
              <a:endParaRPr kumimoji="1" lang="ja-JP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038955-8477-BF4E-A4AD-3A42A79C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827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BF1C00E-6896-014B-9347-99241D3F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3129D77-7E0E-D049-BEC4-5C3C5950516D}"/>
              </a:ext>
            </a:extLst>
          </p:cNvPr>
          <p:cNvGrpSpPr>
            <a:grpSpLocks noChangeAspect="1"/>
          </p:cNvGrpSpPr>
          <p:nvPr/>
        </p:nvGrpSpPr>
        <p:grpSpPr>
          <a:xfrm>
            <a:off x="486846" y="1125877"/>
            <a:ext cx="2565855" cy="1683472"/>
            <a:chOff x="347486" y="1231435"/>
            <a:chExt cx="4001975" cy="2625719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DE0FA5E-B656-EC42-A89A-1510CCC15014}"/>
                </a:ext>
              </a:extLst>
            </p:cNvPr>
            <p:cNvSpPr txBox="1"/>
            <p:nvPr/>
          </p:nvSpPr>
          <p:spPr>
            <a:xfrm>
              <a:off x="347486" y="1231435"/>
              <a:ext cx="2585718" cy="62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/>
                <a:t>サンプル画像</a:t>
              </a:r>
              <a:endParaRPr kumimoji="1" lang="ja-JP" altLang="en-US" sz="1600" dirty="0"/>
            </a:p>
          </p:txBody>
        </p:sp>
        <p:pic>
          <p:nvPicPr>
            <p:cNvPr id="5" name="図 4" descr="屋内, テーブル, 座る, 散らかった が含まれている画像&#10;&#10;自動的に生成された説明">
              <a:extLst>
                <a:ext uri="{FF2B5EF4-FFF2-40B4-BE49-F238E27FC236}">
                  <a16:creationId xmlns:a16="http://schemas.microsoft.com/office/drawing/2014/main" id="{AEB83895-A58E-1C4A-8F2E-A40D2C19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460" y="1817155"/>
              <a:ext cx="3060001" cy="2039999"/>
            </a:xfrm>
            <a:prstGeom prst="rect">
              <a:avLst/>
            </a:prstGeom>
          </p:spPr>
        </p:pic>
      </p:grpSp>
      <p:sp>
        <p:nvSpPr>
          <p:cNvPr id="13" name="下矢印 12">
            <a:extLst>
              <a:ext uri="{FF2B5EF4-FFF2-40B4-BE49-F238E27FC236}">
                <a16:creationId xmlns:a16="http://schemas.microsoft.com/office/drawing/2014/main" id="{1ABE149A-3A39-3E43-9512-EF6902A6E1FF}"/>
              </a:ext>
            </a:extLst>
          </p:cNvPr>
          <p:cNvSpPr/>
          <p:nvPr/>
        </p:nvSpPr>
        <p:spPr>
          <a:xfrm>
            <a:off x="1932774" y="3008143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03E6543-6FF5-5445-87EA-8E57E2C2C163}"/>
              </a:ext>
            </a:extLst>
          </p:cNvPr>
          <p:cNvGrpSpPr>
            <a:grpSpLocks noChangeAspect="1"/>
          </p:cNvGrpSpPr>
          <p:nvPr/>
        </p:nvGrpSpPr>
        <p:grpSpPr>
          <a:xfrm>
            <a:off x="3891631" y="3458162"/>
            <a:ext cx="4219341" cy="3250510"/>
            <a:chOff x="5485135" y="1476591"/>
            <a:chExt cx="2602018" cy="20045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A9FB64DE-008E-C94F-A10D-5BA926473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85135" y="1699103"/>
              <a:ext cx="2602018" cy="1782040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CB51E78-CDBA-EC4D-83DE-B2300AFC2D26}"/>
                </a:ext>
              </a:extLst>
            </p:cNvPr>
            <p:cNvSpPr txBox="1"/>
            <p:nvPr/>
          </p:nvSpPr>
          <p:spPr>
            <a:xfrm>
              <a:off x="5620882" y="1476591"/>
              <a:ext cx="1181519" cy="246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ラベル検出画像</a:t>
              </a:r>
              <a:endParaRPr kumimoji="1" lang="ja-JP" altLang="en-US" sz="2000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BB60A0E-155E-AB48-86BB-6329B658BD02}"/>
              </a:ext>
            </a:extLst>
          </p:cNvPr>
          <p:cNvGrpSpPr/>
          <p:nvPr/>
        </p:nvGrpSpPr>
        <p:grpSpPr>
          <a:xfrm>
            <a:off x="142395" y="3454343"/>
            <a:ext cx="3501620" cy="3331126"/>
            <a:chOff x="5014162" y="4008181"/>
            <a:chExt cx="2634755" cy="2683710"/>
          </a:xfrm>
        </p:grpSpPr>
        <p:pic>
          <p:nvPicPr>
            <p:cNvPr id="14" name="図 13" descr="グラフ, 折れ線グラフ, 散布図&#10;&#10;自動的に生成された説明">
              <a:extLst>
                <a:ext uri="{FF2B5EF4-FFF2-40B4-BE49-F238E27FC236}">
                  <a16:creationId xmlns:a16="http://schemas.microsoft.com/office/drawing/2014/main" id="{0DCAF3EC-EAD9-6C46-B69B-88DF30749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4162" y="4057136"/>
              <a:ext cx="2634755" cy="2634755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D22C092-713F-174E-AFFF-9FAABACC6E1C}"/>
                </a:ext>
              </a:extLst>
            </p:cNvPr>
            <p:cNvSpPr txBox="1"/>
            <p:nvPr/>
          </p:nvSpPr>
          <p:spPr>
            <a:xfrm>
              <a:off x="5120820" y="4008181"/>
              <a:ext cx="936223" cy="322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プロット図</a:t>
              </a:r>
            </a:p>
          </p:txBody>
        </p:sp>
      </p:grpSp>
      <p:sp>
        <p:nvSpPr>
          <p:cNvPr id="26" name="下矢印 25">
            <a:extLst>
              <a:ext uri="{FF2B5EF4-FFF2-40B4-BE49-F238E27FC236}">
                <a16:creationId xmlns:a16="http://schemas.microsoft.com/office/drawing/2014/main" id="{53242C99-76E1-7A44-80D8-F45F8D78F41D}"/>
              </a:ext>
            </a:extLst>
          </p:cNvPr>
          <p:cNvSpPr/>
          <p:nvPr/>
        </p:nvSpPr>
        <p:spPr>
          <a:xfrm rot="19103198">
            <a:off x="3594810" y="2926993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下矢印 26">
            <a:extLst>
              <a:ext uri="{FF2B5EF4-FFF2-40B4-BE49-F238E27FC236}">
                <a16:creationId xmlns:a16="http://schemas.microsoft.com/office/drawing/2014/main" id="{E4F29C5C-B34A-694D-BF5E-1E69163AAB28}"/>
              </a:ext>
            </a:extLst>
          </p:cNvPr>
          <p:cNvSpPr/>
          <p:nvPr/>
        </p:nvSpPr>
        <p:spPr>
          <a:xfrm rot="16200000">
            <a:off x="3624436" y="1798418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812CE23-7509-4D43-B97C-EC482FC23D34}"/>
              </a:ext>
            </a:extLst>
          </p:cNvPr>
          <p:cNvGrpSpPr/>
          <p:nvPr/>
        </p:nvGrpSpPr>
        <p:grpSpPr>
          <a:xfrm>
            <a:off x="4569034" y="1252639"/>
            <a:ext cx="3294271" cy="1480969"/>
            <a:chOff x="4675938" y="818639"/>
            <a:chExt cx="3294271" cy="1480969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776B09C6-6257-EF4F-ABD6-F92D2D51D756}"/>
                </a:ext>
              </a:extLst>
            </p:cNvPr>
            <p:cNvSpPr txBox="1"/>
            <p:nvPr/>
          </p:nvSpPr>
          <p:spPr>
            <a:xfrm>
              <a:off x="4675938" y="818639"/>
              <a:ext cx="1553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CSV</a:t>
              </a:r>
              <a:r>
                <a: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ファイル</a:t>
              </a:r>
            </a:p>
          </p:txBody>
        </p: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B02B3E49-3012-464A-B1E9-788912B53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0009" y="1232808"/>
              <a:ext cx="2870200" cy="1066800"/>
            </a:xfrm>
            <a:prstGeom prst="rect">
              <a:avLst/>
            </a:prstGeom>
          </p:spPr>
        </p:pic>
      </p:grpSp>
      <p:sp>
        <p:nvSpPr>
          <p:cNvPr id="20" name="タイトル 1">
            <a:extLst>
              <a:ext uri="{FF2B5EF4-FFF2-40B4-BE49-F238E27FC236}">
                <a16:creationId xmlns:a16="http://schemas.microsoft.com/office/drawing/2014/main" id="{63A47218-BECF-4745-BE78-920C2CE6FB0C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AWS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ラベル検出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51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BF1C00E-6896-014B-9347-99241D3F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画面収録 2021-12-07 20.11.16のコピー" descr="画面収録 2021-12-07 20.11.16のコピー">
            <a:hlinkClick r:id="" action="ppaction://media"/>
            <a:extLst>
              <a:ext uri="{FF2B5EF4-FFF2-40B4-BE49-F238E27FC236}">
                <a16:creationId xmlns:a16="http://schemas.microsoft.com/office/drawing/2014/main" id="{9F6C10C2-C606-524A-8A4B-2F024EE24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133" r="11297" b="14167"/>
          <a:stretch>
            <a:fillRect/>
          </a:stretch>
        </p:blipFill>
        <p:spPr>
          <a:xfrm>
            <a:off x="491907" y="1457007"/>
            <a:ext cx="8160184" cy="4754969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2FA774F-491F-AA45-9925-857D23227CB2}"/>
              </a:ext>
            </a:extLst>
          </p:cNvPr>
          <p:cNvGrpSpPr/>
          <p:nvPr/>
        </p:nvGrpSpPr>
        <p:grpSpPr>
          <a:xfrm>
            <a:off x="5279423" y="-1980391"/>
            <a:ext cx="3200582" cy="1282142"/>
            <a:chOff x="5586386" y="1003435"/>
            <a:chExt cx="3200582" cy="1282142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776B09C6-6257-EF4F-ABD6-F92D2D51D756}"/>
                </a:ext>
              </a:extLst>
            </p:cNvPr>
            <p:cNvSpPr txBox="1"/>
            <p:nvPr/>
          </p:nvSpPr>
          <p:spPr>
            <a:xfrm>
              <a:off x="5586386" y="100343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CSV</a:t>
              </a:r>
              <a:r>
                <a: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ファイル</a:t>
              </a:r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4B09F863-9EE8-2A46-A198-548A239B4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6768" y="1485477"/>
              <a:ext cx="2870200" cy="8001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451109A-E057-B544-AA8A-907506858E5E}"/>
              </a:ext>
            </a:extLst>
          </p:cNvPr>
          <p:cNvGrpSpPr/>
          <p:nvPr/>
        </p:nvGrpSpPr>
        <p:grpSpPr>
          <a:xfrm>
            <a:off x="3276072" y="6901324"/>
            <a:ext cx="4420981" cy="3315736"/>
            <a:chOff x="3606454" y="3297844"/>
            <a:chExt cx="4420981" cy="3315736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C8B2F3D-6D1D-F44B-AE0C-475D07C3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06454" y="3297844"/>
              <a:ext cx="4420981" cy="3315736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D22C092-713F-174E-AFFF-9FAABACC6E1C}"/>
                </a:ext>
              </a:extLst>
            </p:cNvPr>
            <p:cNvSpPr txBox="1"/>
            <p:nvPr/>
          </p:nvSpPr>
          <p:spPr>
            <a:xfrm>
              <a:off x="3816555" y="3297844"/>
              <a:ext cx="1510887" cy="458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プロット図</a:t>
              </a:r>
            </a:p>
          </p:txBody>
        </p:sp>
      </p:grp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E6EA5EF-10F1-EC40-B10A-15F1007606CD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AWS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リアルタイム認識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7108FEA-2AFE-8B4F-9068-F86D6A1D97BE}"/>
              </a:ext>
            </a:extLst>
          </p:cNvPr>
          <p:cNvSpPr txBox="1"/>
          <p:nvPr/>
        </p:nvSpPr>
        <p:spPr>
          <a:xfrm>
            <a:off x="491907" y="1056897"/>
            <a:ext cx="2407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リアルタイム認識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0441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BF1C00E-6896-014B-9347-99241D3F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画面収録 2021-12-07 20.11.16のコピー" descr="画面収録 2021-12-07 20.11.16のコピー">
            <a:hlinkClick r:id="" action="ppaction://media"/>
            <a:extLst>
              <a:ext uri="{FF2B5EF4-FFF2-40B4-BE49-F238E27FC236}">
                <a16:creationId xmlns:a16="http://schemas.microsoft.com/office/drawing/2014/main" id="{9F6C10C2-C606-524A-8A4B-2F024EE24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133" r="11297" b="14167"/>
          <a:stretch>
            <a:fillRect/>
          </a:stretch>
        </p:blipFill>
        <p:spPr>
          <a:xfrm>
            <a:off x="832400" y="1834952"/>
            <a:ext cx="3276353" cy="1909143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2FA774F-491F-AA45-9925-857D23227CB2}"/>
              </a:ext>
            </a:extLst>
          </p:cNvPr>
          <p:cNvGrpSpPr/>
          <p:nvPr/>
        </p:nvGrpSpPr>
        <p:grpSpPr>
          <a:xfrm>
            <a:off x="916946" y="4606802"/>
            <a:ext cx="2932640" cy="1156841"/>
            <a:chOff x="5670932" y="1142741"/>
            <a:chExt cx="2932640" cy="1156841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776B09C6-6257-EF4F-ABD6-F92D2D51D756}"/>
                </a:ext>
              </a:extLst>
            </p:cNvPr>
            <p:cNvSpPr txBox="1"/>
            <p:nvPr/>
          </p:nvSpPr>
          <p:spPr>
            <a:xfrm>
              <a:off x="5670932" y="1142741"/>
              <a:ext cx="1553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CSV</a:t>
              </a:r>
              <a:r>
                <a: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ファイル</a:t>
              </a:r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4B09F863-9EE8-2A46-A198-548A239B4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3372" y="1499482"/>
              <a:ext cx="2870200" cy="8001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451109A-E057-B544-AA8A-907506858E5E}"/>
              </a:ext>
            </a:extLst>
          </p:cNvPr>
          <p:cNvGrpSpPr/>
          <p:nvPr/>
        </p:nvGrpSpPr>
        <p:grpSpPr>
          <a:xfrm>
            <a:off x="5035250" y="2228765"/>
            <a:ext cx="3590694" cy="3785963"/>
            <a:chOff x="3816555" y="3311814"/>
            <a:chExt cx="3231997" cy="3315736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C8B2F3D-6D1D-F44B-AE0C-475D07C34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6555" y="3311814"/>
              <a:ext cx="3231997" cy="3315736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D22C092-713F-174E-AFFF-9FAABACC6E1C}"/>
                </a:ext>
              </a:extLst>
            </p:cNvPr>
            <p:cNvSpPr txBox="1"/>
            <p:nvPr/>
          </p:nvSpPr>
          <p:spPr>
            <a:xfrm>
              <a:off x="3816555" y="3311814"/>
              <a:ext cx="1119955" cy="350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プロット図</a:t>
              </a:r>
            </a:p>
          </p:txBody>
        </p:sp>
      </p:grpSp>
      <p:sp>
        <p:nvSpPr>
          <p:cNvPr id="11" name="下矢印 10">
            <a:extLst>
              <a:ext uri="{FF2B5EF4-FFF2-40B4-BE49-F238E27FC236}">
                <a16:creationId xmlns:a16="http://schemas.microsoft.com/office/drawing/2014/main" id="{6CF444BA-43DB-664D-AECA-BDABA6AE98C0}"/>
              </a:ext>
            </a:extLst>
          </p:cNvPr>
          <p:cNvSpPr/>
          <p:nvPr/>
        </p:nvSpPr>
        <p:spPr>
          <a:xfrm>
            <a:off x="2147291" y="3870810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EDC788-E2E0-4941-8A9C-DFF5F0647C15}"/>
              </a:ext>
            </a:extLst>
          </p:cNvPr>
          <p:cNvSpPr txBox="1"/>
          <p:nvPr/>
        </p:nvSpPr>
        <p:spPr>
          <a:xfrm>
            <a:off x="832400" y="1373287"/>
            <a:ext cx="2407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リアルタイム認識</a:t>
            </a:r>
            <a:endParaRPr kumimoji="1" lang="ja-JP" altLang="en-US" sz="2000" dirty="0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F879B882-2856-EC40-B329-5A9EA0A10BC2}"/>
              </a:ext>
            </a:extLst>
          </p:cNvPr>
          <p:cNvSpPr/>
          <p:nvPr/>
        </p:nvSpPr>
        <p:spPr>
          <a:xfrm rot="16200000">
            <a:off x="4304804" y="4861412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62F14F4E-2977-6F4C-A21B-837E8875CD5C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AWS &gt;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リアルタイム認識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512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15031</TotalTime>
  <Words>600</Words>
  <Application>Microsoft Office PowerPoint</Application>
  <PresentationFormat>画面に合わせる (4:3)</PresentationFormat>
  <Paragraphs>171</Paragraphs>
  <Slides>15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MS Gothic</vt:lpstr>
      <vt:lpstr>游ゴシック</vt:lpstr>
      <vt:lpstr>Arial</vt:lpstr>
      <vt:lpstr>Cambria Math</vt:lpstr>
      <vt:lpstr>Garamond</vt:lpstr>
      <vt:lpstr>Times New Roman</vt:lpstr>
      <vt:lpstr>Office テーマ</vt:lpstr>
      <vt:lpstr>福田研ゼミ進捗報告(12/10)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31</cp:revision>
  <dcterms:created xsi:type="dcterms:W3CDTF">2021-11-05T11:24:13Z</dcterms:created>
  <dcterms:modified xsi:type="dcterms:W3CDTF">2023-05-05T07:09:13Z</dcterms:modified>
</cp:coreProperties>
</file>